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Work Sans Medium"/>
      <p:regular r:id="rId39"/>
      <p:bold r:id="rId40"/>
      <p:italic r:id="rId41"/>
      <p:boldItalic r:id="rId42"/>
    </p:embeddedFont>
    <p:embeddedFont>
      <p:font typeface="Work Sans"/>
      <p:regular r:id="rId43"/>
      <p:bold r:id="rId44"/>
      <p:italic r:id="rId45"/>
      <p:boldItalic r:id="rId46"/>
    </p:embeddedFont>
    <p:embeddedFont>
      <p:font typeface="Work Sans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C436CF-7C60-4F7B-873F-D909FD5FDB42}">
  <a:tblStyle styleId="{F4C436CF-7C60-4F7B-873F-D909FD5FDB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Medium-bold.fntdata"/><Relationship Id="rId42" Type="http://schemas.openxmlformats.org/officeDocument/2006/relationships/font" Target="fonts/WorkSansMedium-boldItalic.fntdata"/><Relationship Id="rId41" Type="http://schemas.openxmlformats.org/officeDocument/2006/relationships/font" Target="fonts/WorkSansMedium-italic.fntdata"/><Relationship Id="rId44" Type="http://schemas.openxmlformats.org/officeDocument/2006/relationships/font" Target="fonts/WorkSans-bold.fntdata"/><Relationship Id="rId43" Type="http://schemas.openxmlformats.org/officeDocument/2006/relationships/font" Target="fonts/WorkSans-regular.fntdata"/><Relationship Id="rId46" Type="http://schemas.openxmlformats.org/officeDocument/2006/relationships/font" Target="fonts/WorkSans-boldItalic.fntdata"/><Relationship Id="rId45" Type="http://schemas.openxmlformats.org/officeDocument/2006/relationships/font" Target="fonts/Work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Light-bold.fntdata"/><Relationship Id="rId47" Type="http://schemas.openxmlformats.org/officeDocument/2006/relationships/font" Target="fonts/WorkSansLight-regular.fntdata"/><Relationship Id="rId49" Type="http://schemas.openxmlformats.org/officeDocument/2006/relationships/font" Target="fonts/WorkSans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WorkSansMedium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WorkSans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1a46816c4_0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1a46816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21a46816c4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21a46816c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3b7160a6e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3b7160a6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23b7160a6e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23b7160a6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3b7160a6e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3b7160a6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3b7160a6e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3b7160a6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3b7160a6e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3b7160a6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3b7160a6e_0_1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3b7160a6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3b7160a6e_0_1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3b7160a6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3b7160a6e_0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3b7160a6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80f8dda3_0_2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80f8dda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1a46816c4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1a46816c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3b7160a6e_0_1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3b7160a6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1a46816c4_0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1a46816c4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1a46816c4_0_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1a46816c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1a46816c4_0_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1a46816c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1a46816c4_0_1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1a46816c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3b7160a6e_0_1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3b7160a6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1a46816c4_0_2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1a46816c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3b7160a6e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3b7160a6e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3b7160a6e_0_2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3b7160a6e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3b7160a6e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3b7160a6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1a46816c4_0_2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1a46816c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3b7160a6e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3b7160a6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3b7160a6e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3b7160a6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3b7160a6e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3b7160a6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3b7160a6e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3b7160a6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3b7160a6e_0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3b7160a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1a46816c4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1a46816c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1a46816c4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1a46816c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1a46816c4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1a46816c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verse">
  <p:cSld name="BLANK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i="1" sz="3200"/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i="1" sz="3200"/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b="1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Relationship Id="rId5" Type="http://schemas.openxmlformats.org/officeDocument/2006/relationships/image" Target="../media/image28.png"/><Relationship Id="rId6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Merck Challenge: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VIM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Review</a:t>
            </a:r>
            <a:endParaRPr/>
          </a:p>
        </p:txBody>
      </p:sp>
      <p:sp>
        <p:nvSpPr>
          <p:cNvPr id="59" name="Google Shape;59;p12"/>
          <p:cNvSpPr txBox="1"/>
          <p:nvPr/>
        </p:nvSpPr>
        <p:spPr>
          <a:xfrm>
            <a:off x="1048725" y="4218425"/>
            <a:ext cx="46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Daniel Wang | Pratiksha Sharma | Niharika Krothapalli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900" y="231342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3050" y="776625"/>
            <a:ext cx="2027651" cy="20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793925" y="353625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VarImp (</a:t>
            </a:r>
            <a:r>
              <a:rPr i="1" lang="en"/>
              <a:t>R</a:t>
            </a:r>
            <a:r>
              <a:rPr lang="en"/>
              <a:t>)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793925" y="17138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Suitable only for classification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Usage of Conditional Random Forests from the </a:t>
            </a:r>
            <a:r>
              <a:rPr i="1" lang="en"/>
              <a:t>‘party’ </a:t>
            </a:r>
            <a:r>
              <a:rPr lang="en"/>
              <a:t>package in R for model creation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Three main functions namely - varImp, varImpACC and varImpAUC used for calculation of variable importances</a:t>
            </a:r>
            <a:endParaRPr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793925" y="353625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VarImp (</a:t>
            </a:r>
            <a:r>
              <a:rPr i="1" lang="en"/>
              <a:t>R</a:t>
            </a:r>
            <a:r>
              <a:rPr lang="en"/>
              <a:t>)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793925" y="17138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All three functions are capable of measuring variable importances conditionally and non-conditionally.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varImp can perform classical PI and CPI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varImpACC takes into account the accuracy of results/predictions made by the model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varImpAUC takes area under the curve as a consideration while computing variable importances</a:t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Build random forest model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Comes with Mean Decrease in Impurity &amp; Mean Decrease in Accuracy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Uses Gini impurity and permutation importance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permimp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Implements conditional permutation importance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/>
              <a:t>Uses Chi-squared test to determine non-independent factors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/>
              <a:t>Partition data to find conditional importance</a:t>
            </a:r>
            <a:endParaRPr/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869150" y="847600"/>
            <a:ext cx="70143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randomForestExplainer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Creates importance frame which </a:t>
            </a:r>
            <a:r>
              <a:rPr lang="en"/>
              <a:t>contains</a:t>
            </a:r>
            <a:r>
              <a:rPr lang="en"/>
              <a:t> a plethora of variable importance measures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Can visually compare techniques and evaluate accordingly</a:t>
            </a:r>
            <a:endParaRPr/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2" name="Google Shape;172;p26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the results between the packages and coming up with a framework</a:t>
            </a:r>
            <a:endParaRPr/>
          </a:p>
        </p:txBody>
      </p:sp>
      <p:sp>
        <p:nvSpPr>
          <p:cNvPr id="173" name="Google Shape;173;p26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4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1" sz="96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Mean Decrease in Impurity vs. Mean Decrease in Accuracy</a:t>
            </a:r>
            <a:endParaRPr/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650" y="2102025"/>
            <a:ext cx="3526098" cy="192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949" y="2097236"/>
            <a:ext cx="3476201" cy="192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7"/>
          <p:cNvPicPr preferRelativeResize="0"/>
          <p:nvPr/>
        </p:nvPicPr>
        <p:blipFill rotWithShape="1">
          <a:blip r:embed="rId5">
            <a:alphaModFix/>
          </a:blip>
          <a:srcRect b="0" l="2334" r="0" t="5464"/>
          <a:stretch/>
        </p:blipFill>
        <p:spPr>
          <a:xfrm>
            <a:off x="1030125" y="419474"/>
            <a:ext cx="3297849" cy="16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 rotWithShape="1">
          <a:blip r:embed="rId6">
            <a:alphaModFix/>
          </a:blip>
          <a:srcRect b="0" l="2799" r="0" t="5775"/>
          <a:stretch/>
        </p:blipFill>
        <p:spPr>
          <a:xfrm>
            <a:off x="4614125" y="419475"/>
            <a:ext cx="3102750" cy="15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790350" y="41637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Simulation 0.9 Graphs</a:t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 rotWithShape="1">
          <a:blip r:embed="rId3">
            <a:alphaModFix/>
          </a:blip>
          <a:srcRect b="0" l="3614" r="0" t="3138"/>
          <a:stretch/>
        </p:blipFill>
        <p:spPr>
          <a:xfrm>
            <a:off x="4893125" y="407725"/>
            <a:ext cx="3815075" cy="20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b="0" l="2123" r="0" t="4251"/>
          <a:stretch/>
        </p:blipFill>
        <p:spPr>
          <a:xfrm>
            <a:off x="405250" y="407725"/>
            <a:ext cx="3992871" cy="205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0" l="1078" r="0" t="1816"/>
          <a:stretch/>
        </p:blipFill>
        <p:spPr>
          <a:xfrm>
            <a:off x="840425" y="2460825"/>
            <a:ext cx="3344051" cy="17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6">
            <a:alphaModFix/>
          </a:blip>
          <a:srcRect b="0" l="3213" r="0" t="3725"/>
          <a:stretch/>
        </p:blipFill>
        <p:spPr>
          <a:xfrm>
            <a:off x="4743234" y="2460825"/>
            <a:ext cx="3696217" cy="19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Heart Failure Dataset PI vs. CPI (varImpAcc) tradeoff between time of computation and magnitude of differences in ranking</a:t>
            </a:r>
            <a:endParaRPr/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1181200" y="3333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user  system elapsed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2.96    0.00    2.96 </a:t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5084313" y="3333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user  system elapsed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80.12    0.12   80.90 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50" y="418775"/>
            <a:ext cx="3793201" cy="30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225" y="418775"/>
            <a:ext cx="3660275" cy="29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876300" y="797525"/>
            <a:ext cx="5092200" cy="6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</a:t>
            </a:r>
            <a:endParaRPr/>
          </a:p>
        </p:txBody>
      </p:sp>
      <p:sp>
        <p:nvSpPr>
          <p:cNvPr id="209" name="Google Shape;209;p3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30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213" name="Google Shape;213;p3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15" name="Google Shape;215;p30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216" name="Google Shape;216;p3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18" name="Google Shape;218;p30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219" name="Google Shape;219;p3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21" name="Google Shape;221;p30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222" name="Google Shape;222;p3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24" name="Google Shape;224;p30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225" name="Google Shape;225;p3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27" name="Google Shape;227;p30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228" name="Google Shape;228;p3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30" name="Google Shape;230;p30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Data cleaning and pre-processing for random forest model creation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Check the correlation table across all of your variables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Try all other measures available, and take note of key differences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Create your random forest model using all of the variables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4406675" y="4216000"/>
            <a:ext cx="1435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 case of high correlation, use conditional permutation importance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Fine tune model or data accordingly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76300" y="68305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957600" y="2240175"/>
            <a:ext cx="1448100" cy="1448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/>
        </p:nvSpPr>
        <p:spPr>
          <a:xfrm>
            <a:off x="962475" y="3814650"/>
            <a:ext cx="144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Daniel Wang</a:t>
            </a:r>
            <a:br>
              <a:rPr lang="en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Rutgers MSDS</a:t>
            </a:r>
            <a:endParaRPr sz="8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2887721" y="3814650"/>
            <a:ext cx="14481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Pratiksha Sharma</a:t>
            </a:r>
            <a:br>
              <a:rPr lang="en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Rutgers MSDS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4812949" y="3814650"/>
            <a:ext cx="17490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Niharika Krothapalli</a:t>
            </a:r>
            <a:br>
              <a:rPr lang="en"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8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Rutgers MSDS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050" y="2207800"/>
            <a:ext cx="1544452" cy="154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5">
            <a:alphaModFix/>
          </a:blip>
          <a:srcRect b="13908" l="0" r="0" t="10744"/>
          <a:stretch/>
        </p:blipFill>
        <p:spPr>
          <a:xfrm>
            <a:off x="948375" y="2223975"/>
            <a:ext cx="1476300" cy="148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4136" y="2207800"/>
            <a:ext cx="1544450" cy="15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876300" y="797525"/>
            <a:ext cx="6984000" cy="6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Dataset</a:t>
            </a:r>
            <a:endParaRPr/>
          </a:p>
        </p:txBody>
      </p:sp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31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31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245" name="Google Shape;245;p3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47" name="Google Shape;247;p31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248" name="Google Shape;248;p3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50" name="Google Shape;250;p31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251" name="Google Shape;251;p3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53" name="Google Shape;253;p31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254" name="Google Shape;254;p3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56" name="Google Shape;256;p31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257" name="Google Shape;257;p3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58" name="Google Shape;258;p3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59" name="Google Shape;259;p31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260" name="Google Shape;260;p3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61" name="Google Shape;261;p3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262" name="Google Shape;262;p31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Up Next: Data is generated using simulations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Check the correlation table across all of your variables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Try all other measures available, and take note of key differences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Create your random forest model using all of the variables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4406675" y="4216000"/>
            <a:ext cx="1435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 case of high correlation, use conditional permutation importance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Fine tune model or data accordingly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Data</a:t>
            </a:r>
            <a:endParaRPr/>
          </a:p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74" name="Google Shape;274;p32"/>
          <p:cNvGraphicFramePr/>
          <p:nvPr/>
        </p:nvGraphicFramePr>
        <p:xfrm>
          <a:off x="521700" y="241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{F4C436CF-7C60-4F7B-873F-D909FD5FDB42}</a:tableStyleId>
              </a:tblPr>
              <a:tblGrid>
                <a:gridCol w="456425"/>
                <a:gridCol w="35843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x1 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rnorm(500,0,2), rnorm(500,3,2)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x2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rnorm(500,0,2), rnorm(500,3,2)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3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x3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rnorm(500,0,2.1), rnorm(500,3,2.1)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x4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x3 + rnorm(1000,0,0.2)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3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x5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rnorm(500,0,2.1), rnorm(500,3,2.1)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75" name="Google Shape;275;p32"/>
          <p:cNvGraphicFramePr/>
          <p:nvPr/>
        </p:nvGraphicFramePr>
        <p:xfrm>
          <a:off x="4562425" y="241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{F4C436CF-7C60-4F7B-873F-D909FD5FDB42}</a:tableStyleId>
              </a:tblPr>
              <a:tblGrid>
                <a:gridCol w="507125"/>
                <a:gridCol w="355275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x6 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x5 + rnorm(1000,0,1.5)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x7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rnorm(500,0,2.1), rnorm(500,3,2.1)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3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x8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x7 ** 2 + c(rnorm(1000,0,0.2))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4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x9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x4 + x6 + x8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  <a:tr h="43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x10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rnorm(1000)</a:t>
                      </a:r>
                      <a:endParaRPr sz="13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876300" y="797525"/>
            <a:ext cx="6984000" cy="6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Dataset</a:t>
            </a:r>
            <a:endParaRPr/>
          </a:p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3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" name="Google Shape;284;p33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285" name="Google Shape;285;p3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87" name="Google Shape;287;p33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288" name="Google Shape;288;p3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90" name="Google Shape;290;p33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291" name="Google Shape;291;p33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93" name="Google Shape;293;p33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294" name="Google Shape;294;p33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96" name="Google Shape;296;p33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297" name="Google Shape;297;p3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299" name="Google Shape;299;p33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300" name="Google Shape;300;p3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01" name="Google Shape;301;p3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02" name="Google Shape;302;p33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Data is clean and prepared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Check the correlation table across all of your variables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Try all other measures available, and take note of key differences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Up next: Creating a random forest and conditional random forest model in R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4406675" y="4216000"/>
            <a:ext cx="1435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 case of high correlation, use conditional permutation importance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Fine tune model or data accordingly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869100" y="471750"/>
            <a:ext cx="54771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Specifications</a:t>
            </a:r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869100" y="1831950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randomForest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/>
              <a:t>We used the randomForest function to create a randomForest using node size 7 for our simulated data.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/>
              <a:t>This object is then further passed to functions from different packages like permimp and randomForestExplainer to measure variable importances.</a:t>
            </a:r>
            <a:endParaRPr/>
          </a:p>
        </p:txBody>
      </p:sp>
      <p:sp>
        <p:nvSpPr>
          <p:cNvPr id="314" name="Google Shape;314;p3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type="title"/>
          </p:nvPr>
        </p:nvSpPr>
        <p:spPr>
          <a:xfrm>
            <a:off x="869100" y="471750"/>
            <a:ext cx="54771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Specifications</a:t>
            </a:r>
            <a:endParaRPr/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869100" y="1831950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party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/>
              <a:t>We used the cforest function to create a conditional forest with default values for our simulated data.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□"/>
            </a:pPr>
            <a:r>
              <a:rPr lang="en"/>
              <a:t>This object is then passed to functions from the varImp package like varImp, varImpACC and varImpAUC to measure variable importances.</a:t>
            </a:r>
            <a:endParaRPr/>
          </a:p>
        </p:txBody>
      </p:sp>
      <p:sp>
        <p:nvSpPr>
          <p:cNvPr id="321" name="Google Shape;321;p35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876300" y="797525"/>
            <a:ext cx="6984000" cy="6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Dataset</a:t>
            </a:r>
            <a:endParaRPr/>
          </a:p>
        </p:txBody>
      </p:sp>
      <p:sp>
        <p:nvSpPr>
          <p:cNvPr id="327" name="Google Shape;327;p36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6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6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36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331" name="Google Shape;331;p36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33" name="Google Shape;333;p36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334" name="Google Shape;334;p36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36" name="Google Shape;336;p36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337" name="Google Shape;337;p36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39" name="Google Shape;339;p36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340" name="Google Shape;340;p36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1" name="Google Shape;341;p36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42" name="Google Shape;342;p36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343" name="Google Shape;343;p36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4" name="Google Shape;344;p36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45" name="Google Shape;345;p36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346" name="Google Shape;346;p36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48" name="Google Shape;348;p36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Data is clean and prepared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Up next: Check correlation between variables in the dataset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0" name="Google Shape;350;p36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Try all other measures available, and take note of key differences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randomForest and cforest models have been created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4406675" y="4216000"/>
            <a:ext cx="1435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In case of high correlation, use conditional permutation importance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3" name="Google Shape;353;p36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Fine tune model or data accordingly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Correlation Plot: Shows high correlation between multiple variables</a:t>
            </a:r>
            <a:endParaRPr/>
          </a:p>
        </p:txBody>
      </p:sp>
      <p:pic>
        <p:nvPicPr>
          <p:cNvPr id="360" name="Google Shape;360;p37"/>
          <p:cNvPicPr preferRelativeResize="0"/>
          <p:nvPr/>
        </p:nvPicPr>
        <p:blipFill rotWithShape="1">
          <a:blip r:embed="rId3">
            <a:alphaModFix/>
          </a:blip>
          <a:srcRect b="0" l="19238" r="19139" t="1912"/>
          <a:stretch/>
        </p:blipFill>
        <p:spPr>
          <a:xfrm>
            <a:off x="3076075" y="1080200"/>
            <a:ext cx="3076100" cy="25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876300" y="797525"/>
            <a:ext cx="6984000" cy="6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Dataset</a:t>
            </a:r>
            <a:endParaRPr/>
          </a:p>
        </p:txBody>
      </p:sp>
      <p:sp>
        <p:nvSpPr>
          <p:cNvPr id="366" name="Google Shape;366;p3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9" name="Google Shape;369;p38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370" name="Google Shape;37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72" name="Google Shape;372;p38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373" name="Google Shape;37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75" name="Google Shape;375;p38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376" name="Google Shape;37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78" name="Google Shape;378;p38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379" name="Google Shape;37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0" name="Google Shape;38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81" name="Google Shape;381;p38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382" name="Google Shape;38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3" name="Google Shape;38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384" name="Google Shape;384;p38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385" name="Google Shape;38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6" name="Google Shape;38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387" name="Google Shape;387;p38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Data is clean and prepared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8" name="Google Shape;388;p38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High correlation between variables discovered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9" name="Google Shape;389;p38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Up next: computation of VIMs considering other PI measures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randomForest and cforest models have been created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4406675" y="4216000"/>
            <a:ext cx="1435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Up next: computation of VIMs considering CPI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2" name="Google Shape;392;p38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Fine tune model or data accordingly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39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CPI vs PI for simulated dataset using permimp</a:t>
            </a:r>
            <a:endParaRPr/>
          </a:p>
        </p:txBody>
      </p:sp>
      <p:pic>
        <p:nvPicPr>
          <p:cNvPr id="399" name="Google Shape;399;p39"/>
          <p:cNvPicPr preferRelativeResize="0"/>
          <p:nvPr/>
        </p:nvPicPr>
        <p:blipFill rotWithShape="1">
          <a:blip r:embed="rId3">
            <a:alphaModFix/>
          </a:blip>
          <a:srcRect b="0" l="11512" r="0" t="4095"/>
          <a:stretch/>
        </p:blipFill>
        <p:spPr>
          <a:xfrm>
            <a:off x="4554325" y="1128037"/>
            <a:ext cx="3952899" cy="206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 rotWithShape="1">
          <a:blip r:embed="rId4">
            <a:alphaModFix/>
          </a:blip>
          <a:srcRect b="0" l="11652" r="0" t="5132"/>
          <a:stretch/>
        </p:blipFill>
        <p:spPr>
          <a:xfrm>
            <a:off x="524200" y="1100950"/>
            <a:ext cx="4094500" cy="212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/>
          <p:cNvPicPr preferRelativeResize="0"/>
          <p:nvPr/>
        </p:nvPicPr>
        <p:blipFill rotWithShape="1">
          <a:blip r:embed="rId5">
            <a:alphaModFix/>
          </a:blip>
          <a:srcRect b="0" l="1758" r="0" t="2114"/>
          <a:stretch/>
        </p:blipFill>
        <p:spPr>
          <a:xfrm>
            <a:off x="403925" y="1008675"/>
            <a:ext cx="4036375" cy="21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9"/>
          <p:cNvPicPr preferRelativeResize="0"/>
          <p:nvPr/>
        </p:nvPicPr>
        <p:blipFill rotWithShape="1">
          <a:blip r:embed="rId6">
            <a:alphaModFix/>
          </a:blip>
          <a:srcRect b="0" l="1429" r="0" t="3185"/>
          <a:stretch/>
        </p:blipFill>
        <p:spPr>
          <a:xfrm>
            <a:off x="4554325" y="1068350"/>
            <a:ext cx="4094501" cy="2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More VIMs</a:t>
            </a:r>
            <a:endParaRPr/>
          </a:p>
        </p:txBody>
      </p:sp>
      <p:sp>
        <p:nvSpPr>
          <p:cNvPr id="408" name="Google Shape;408;p4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40"/>
          <p:cNvPicPr preferRelativeResize="0"/>
          <p:nvPr/>
        </p:nvPicPr>
        <p:blipFill rotWithShape="1">
          <a:blip r:embed="rId3">
            <a:alphaModFix/>
          </a:blip>
          <a:srcRect b="0" l="1797" r="0" t="1380"/>
          <a:stretch/>
        </p:blipFill>
        <p:spPr>
          <a:xfrm>
            <a:off x="650975" y="1022975"/>
            <a:ext cx="4688350" cy="256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0"/>
          <p:cNvPicPr preferRelativeResize="0"/>
          <p:nvPr/>
        </p:nvPicPr>
        <p:blipFill rotWithShape="1">
          <a:blip r:embed="rId4">
            <a:alphaModFix/>
          </a:blip>
          <a:srcRect b="0" l="2085" r="0" t="3993"/>
          <a:stretch/>
        </p:blipFill>
        <p:spPr>
          <a:xfrm>
            <a:off x="5451100" y="1051600"/>
            <a:ext cx="2902500" cy="15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 rotWithShape="1">
          <a:blip r:embed="rId5">
            <a:alphaModFix/>
          </a:blip>
          <a:srcRect b="0" l="2085" r="0" t="3993"/>
          <a:stretch/>
        </p:blipFill>
        <p:spPr>
          <a:xfrm>
            <a:off x="5451100" y="2663925"/>
            <a:ext cx="2902500" cy="15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69150" y="2094275"/>
            <a:ext cx="5092200" cy="15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Medium"/>
              <a:buAutoNum type="arabicPeriod"/>
            </a:pPr>
            <a:r>
              <a:rPr lang="en" sz="1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Introduction to Problem</a:t>
            </a:r>
            <a:endParaRPr sz="14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Medium"/>
              <a:buAutoNum type="arabicPeriod"/>
            </a:pPr>
            <a:r>
              <a:rPr lang="en" sz="1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Background on RF &amp; RF VIM</a:t>
            </a:r>
            <a:endParaRPr sz="14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Medium"/>
              <a:buAutoNum type="arabicPeriod"/>
            </a:pPr>
            <a:r>
              <a:rPr lang="en" sz="1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Methodology – Data &amp; Packages Used</a:t>
            </a:r>
            <a:endParaRPr sz="14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Medium"/>
              <a:buAutoNum type="arabicPeriod"/>
            </a:pPr>
            <a:r>
              <a:rPr lang="en" sz="1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Discussion of Results + Framework</a:t>
            </a:r>
            <a:endParaRPr sz="14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Medium"/>
              <a:buAutoNum type="arabicPeriod"/>
            </a:pPr>
            <a:r>
              <a:rPr lang="en" sz="1400">
                <a:solidFill>
                  <a:srgbClr val="000000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Future Work</a:t>
            </a:r>
            <a:endParaRPr sz="1400">
              <a:solidFill>
                <a:srgbClr val="000000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81" name="Google Shape;81;p14"/>
          <p:cNvGrpSpPr/>
          <p:nvPr/>
        </p:nvGrpSpPr>
        <p:grpSpPr>
          <a:xfrm>
            <a:off x="7245744" y="711703"/>
            <a:ext cx="1097515" cy="913074"/>
            <a:chOff x="1926350" y="995225"/>
            <a:chExt cx="428650" cy="356600"/>
          </a:xfrm>
        </p:grpSpPr>
        <p:sp>
          <p:nvSpPr>
            <p:cNvPr id="82" name="Google Shape;82;p14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type="title"/>
          </p:nvPr>
        </p:nvSpPr>
        <p:spPr>
          <a:xfrm>
            <a:off x="876300" y="797525"/>
            <a:ext cx="6984000" cy="60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Dataset</a:t>
            </a:r>
            <a:endParaRPr/>
          </a:p>
        </p:txBody>
      </p:sp>
      <p:sp>
        <p:nvSpPr>
          <p:cNvPr id="417" name="Google Shape;417;p41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41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1"/>
          <p:cNvSpPr/>
          <p:nvPr/>
        </p:nvSpPr>
        <p:spPr>
          <a:xfrm>
            <a:off x="0" y="25234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" name="Google Shape;420;p41"/>
          <p:cNvGrpSpPr/>
          <p:nvPr/>
        </p:nvGrpSpPr>
        <p:grpSpPr>
          <a:xfrm>
            <a:off x="1786339" y="1855801"/>
            <a:ext cx="473400" cy="473400"/>
            <a:chOff x="1786339" y="1703401"/>
            <a:chExt cx="473400" cy="473400"/>
          </a:xfrm>
        </p:grpSpPr>
        <p:sp>
          <p:nvSpPr>
            <p:cNvPr id="421" name="Google Shape;421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1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3" name="Google Shape;423;p41"/>
          <p:cNvGrpSpPr/>
          <p:nvPr/>
        </p:nvGrpSpPr>
        <p:grpSpPr>
          <a:xfrm>
            <a:off x="3814414" y="1855801"/>
            <a:ext cx="473400" cy="473400"/>
            <a:chOff x="3814414" y="1703401"/>
            <a:chExt cx="473400" cy="473400"/>
          </a:xfrm>
        </p:grpSpPr>
        <p:sp>
          <p:nvSpPr>
            <p:cNvPr id="424" name="Google Shape;424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3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6" name="Google Shape;426;p41"/>
          <p:cNvGrpSpPr/>
          <p:nvPr/>
        </p:nvGrpSpPr>
        <p:grpSpPr>
          <a:xfrm>
            <a:off x="5842489" y="1855801"/>
            <a:ext cx="473400" cy="473400"/>
            <a:chOff x="5842489" y="1703401"/>
            <a:chExt cx="473400" cy="473400"/>
          </a:xfrm>
        </p:grpSpPr>
        <p:sp>
          <p:nvSpPr>
            <p:cNvPr id="427" name="Google Shape;427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5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29" name="Google Shape;429;p41"/>
          <p:cNvGrpSpPr/>
          <p:nvPr/>
        </p:nvGrpSpPr>
        <p:grpSpPr>
          <a:xfrm>
            <a:off x="6880814" y="3728700"/>
            <a:ext cx="473400" cy="473400"/>
            <a:chOff x="6880814" y="3576300"/>
            <a:chExt cx="473400" cy="473400"/>
          </a:xfrm>
        </p:grpSpPr>
        <p:sp>
          <p:nvSpPr>
            <p:cNvPr id="430" name="Google Shape;430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6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32" name="Google Shape;432;p41"/>
          <p:cNvGrpSpPr/>
          <p:nvPr/>
        </p:nvGrpSpPr>
        <p:grpSpPr>
          <a:xfrm>
            <a:off x="4852739" y="3728700"/>
            <a:ext cx="473400" cy="473400"/>
            <a:chOff x="4852739" y="3576300"/>
            <a:chExt cx="473400" cy="473400"/>
          </a:xfrm>
        </p:grpSpPr>
        <p:sp>
          <p:nvSpPr>
            <p:cNvPr id="433" name="Google Shape;433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4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grpSp>
        <p:nvGrpSpPr>
          <p:cNvPr id="435" name="Google Shape;435;p41"/>
          <p:cNvGrpSpPr/>
          <p:nvPr/>
        </p:nvGrpSpPr>
        <p:grpSpPr>
          <a:xfrm>
            <a:off x="2824664" y="3728700"/>
            <a:ext cx="473400" cy="473400"/>
            <a:chOff x="2824664" y="3576300"/>
            <a:chExt cx="473400" cy="473400"/>
          </a:xfrm>
        </p:grpSpPr>
        <p:sp>
          <p:nvSpPr>
            <p:cNvPr id="436" name="Google Shape;436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Work Sans"/>
                  <a:ea typeface="Work Sans"/>
                  <a:cs typeface="Work Sans"/>
                  <a:sym typeface="Work Sans"/>
                </a:rPr>
                <a:t>2</a:t>
              </a:r>
              <a:endParaRPr sz="6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endParaRPr>
            </a:p>
          </p:txBody>
        </p:sp>
      </p:grpSp>
      <p:sp>
        <p:nvSpPr>
          <p:cNvPr id="438" name="Google Shape;438;p41"/>
          <p:cNvSpPr txBox="1"/>
          <p:nvPr/>
        </p:nvSpPr>
        <p:spPr>
          <a:xfrm>
            <a:off x="137985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Data is clean and prepared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3377205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High correlation between variables discovered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0" name="Google Shape;440;p41"/>
          <p:cNvSpPr txBox="1"/>
          <p:nvPr/>
        </p:nvSpPr>
        <p:spPr>
          <a:xfrm>
            <a:off x="5436010" y="1308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Found penalisation of variable importances for highly correlated attributes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241817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randomForest and cforest models have been created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4406675" y="4216000"/>
            <a:ext cx="1435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Found penalisation of variable importances for highly correlated attributes 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43" name="Google Shape;443;p41"/>
          <p:cNvSpPr txBox="1"/>
          <p:nvPr/>
        </p:nvSpPr>
        <p:spPr>
          <a:xfrm>
            <a:off x="6474335" y="4216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Work Sans"/>
                <a:ea typeface="Work Sans"/>
                <a:cs typeface="Work Sans"/>
                <a:sym typeface="Work Sans"/>
              </a:rPr>
              <a:t>Fine tune model or data accordingly</a:t>
            </a:r>
            <a:endParaRPr sz="900">
              <a:solidFill>
                <a:schemeClr val="dk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449" name="Google Shape;449;p42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be done to improve our framework?</a:t>
            </a:r>
            <a:endParaRPr/>
          </a:p>
        </p:txBody>
      </p:sp>
      <p:sp>
        <p:nvSpPr>
          <p:cNvPr id="450" name="Google Shape;450;p42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5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1" sz="96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VIM techniques</a:t>
            </a:r>
            <a:endParaRPr/>
          </a:p>
        </p:txBody>
      </p:sp>
      <p:sp>
        <p:nvSpPr>
          <p:cNvPr id="456" name="Google Shape;456;p43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Subsampling or delete-d jackknife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Surrogate Minimum Depth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Further study on determining more quantitative ways to decide what measure to pick for computing VIMs</a:t>
            </a:r>
            <a:endParaRPr/>
          </a:p>
        </p:txBody>
      </p:sp>
      <p:sp>
        <p:nvSpPr>
          <p:cNvPr id="457" name="Google Shape;457;p43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3" name="Google Shape;463;p44"/>
          <p:cNvSpPr txBox="1"/>
          <p:nvPr>
            <p:ph idx="4294967295" type="ctrTitle"/>
          </p:nvPr>
        </p:nvSpPr>
        <p:spPr>
          <a:xfrm>
            <a:off x="685800" y="2573950"/>
            <a:ext cx="5089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FF"/>
                </a:solidFill>
              </a:rPr>
              <a:t>Thank You!</a:t>
            </a:r>
            <a:endParaRPr sz="8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501850" y="559175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910600" y="1787750"/>
            <a:ext cx="5550900" cy="4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VIM methods exploration and evaluating various Random Forest VIM methods on real time data sets. 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Clinical records collected pertaining to Heart Failure 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13 Predictors  ~ DEATH_EVENTS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Times New Roman"/>
              <a:buChar char="-"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 simulated data sets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10 Predictors ~ Y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Developing a structural procedure with which to approach VIM evaluation</a:t>
            </a:r>
            <a:endParaRPr sz="140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1" sz="96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552950" y="317575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853550" y="1477375"/>
            <a:ext cx="5365500" cy="30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Random Forest</a:t>
            </a:r>
            <a:r>
              <a:rPr lang="en" sz="1400"/>
              <a:t> </a:t>
            </a:r>
            <a:endParaRPr sz="14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Ensemble Classifier with many decision trees and      </a:t>
            </a:r>
            <a:r>
              <a:rPr lang="en" sz="1400"/>
              <a:t>outputs class is based on the frequency of the class’s output by individual trees.</a:t>
            </a:r>
            <a:endParaRPr sz="14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Variable Importance Measures (VIM)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RF predictor set is high-dimensional, resulting in incorrect bias variance trade-off for individual importance measure</a:t>
            </a:r>
            <a:endParaRPr sz="1400"/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❏"/>
            </a:pPr>
            <a:r>
              <a:rPr lang="en" sz="1400"/>
              <a:t>Gini VIM</a:t>
            </a:r>
            <a:endParaRPr sz="1400"/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❏"/>
            </a:pPr>
            <a:r>
              <a:rPr lang="en" sz="1400"/>
              <a:t>Permutation VIM</a:t>
            </a:r>
            <a:endParaRPr sz="1400"/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❏"/>
            </a:pPr>
            <a:r>
              <a:rPr lang="en" sz="1400"/>
              <a:t>Conditional Permutation VIM</a:t>
            </a:r>
            <a:endParaRPr sz="1400"/>
          </a:p>
          <a:p>
            <a:pPr indent="0" lvl="0" marL="18288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1" sz="96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388" y="577951"/>
            <a:ext cx="847175" cy="784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600" y="224501"/>
            <a:ext cx="847168" cy="78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200" y="1009300"/>
            <a:ext cx="918425" cy="850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913" y="659563"/>
            <a:ext cx="918450" cy="8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572" y="505073"/>
            <a:ext cx="847175" cy="784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the different packages we used</a:t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b="1" lang="en" sz="9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b="1" sz="96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8" name="Google Shape;118;p18"/>
          <p:cNvSpPr txBox="1"/>
          <p:nvPr>
            <p:ph idx="4294967295" type="ctrTitle"/>
          </p:nvPr>
        </p:nvSpPr>
        <p:spPr>
          <a:xfrm>
            <a:off x="685800" y="2573950"/>
            <a:ext cx="5089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FF"/>
                </a:solidFill>
              </a:rPr>
              <a:t>PYTHON</a:t>
            </a:r>
            <a:endParaRPr sz="8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869100" y="815375"/>
            <a:ext cx="5874300" cy="13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Scikit-learn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869100" y="2130400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Suitable for both classification and regression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Usage of </a:t>
            </a:r>
            <a:r>
              <a:rPr lang="en"/>
              <a:t>RandomForestClassifier and the RandomForestRegressor classes which contain methods to create random forest models and evaluate their VIMs based on Mean Decrease in Impurity (MDI).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/>
              <a:t>Additional usage of permutation importance method from sklearn inspection package.</a:t>
            </a:r>
            <a:endParaRPr/>
          </a:p>
        </p:txBody>
      </p:sp>
      <p:sp>
        <p:nvSpPr>
          <p:cNvPr id="125" name="Google Shape;125;p19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20"/>
          <p:cNvSpPr txBox="1"/>
          <p:nvPr>
            <p:ph idx="4294967295" type="ctrTitle"/>
          </p:nvPr>
        </p:nvSpPr>
        <p:spPr>
          <a:xfrm>
            <a:off x="685800" y="2573950"/>
            <a:ext cx="5089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rgbClr val="FFFFFF"/>
                </a:solidFill>
              </a:rPr>
              <a:t>R</a:t>
            </a:r>
            <a:endParaRPr sz="8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000000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6B26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